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63" r:id="rId4"/>
    <p:sldId id="257" r:id="rId5"/>
    <p:sldId id="258" r:id="rId6"/>
    <p:sldId id="259" r:id="rId7"/>
    <p:sldId id="260" r:id="rId8"/>
    <p:sldId id="261" r:id="rId9"/>
  </p:sldIdLst>
  <p:sldSz cx="14630400" cy="8229600"/>
  <p:notesSz cx="8229600" cy="14630400"/>
  <p:embeddedFontLst>
    <p:embeddedFont>
      <p:font typeface="Platypi Medium" panose="020B0604020202020204" charset="0"/>
      <p:regular r:id="rId11"/>
    </p:embeddedFont>
    <p:embeddedFont>
      <p:font typeface="Source Serif Pro" panose="02040603050405020204" pitchFamily="18" charset="0"/>
      <p:regular r:id="rId12"/>
      <p:bold r:id="rId13"/>
    </p:embeddedFont>
    <p:embeddedFont>
      <p:font typeface="Source Serif Pro Bold" panose="02040803050405020204" charset="0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12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034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731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901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479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  <a:t>SNS vs SQS: </a:t>
            </a:r>
            <a:br>
              <a:rPr lang="en-US" sz="60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</a:br>
            <a:r>
              <a:rPr lang="en-US" sz="60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  <a:t>A Simple Explanation</a:t>
            </a:r>
            <a:endParaRPr lang="en-US" sz="6000" dirty="0"/>
          </a:p>
        </p:txBody>
      </p:sp>
      <p:sp>
        <p:nvSpPr>
          <p:cNvPr id="5" name="Text 2"/>
          <p:cNvSpPr/>
          <p:nvPr/>
        </p:nvSpPr>
        <p:spPr>
          <a:xfrm>
            <a:off x="793790" y="28260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What are SNS and SQS?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93790" y="3444097"/>
            <a:ext cx="6723116" cy="11413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Both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SNS (Simple Notification Service)</a:t>
            </a:r>
            <a:r>
              <a:rPr lang="en-US" sz="2400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and </a:t>
            </a:r>
            <a:b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</a:b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SQS (Simple Queue Service)</a:t>
            </a:r>
            <a:r>
              <a:rPr lang="en-US" sz="2400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are services from</a:t>
            </a:r>
            <a:b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</a:b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Amazon Web Services (AWS)</a:t>
            </a:r>
            <a:r>
              <a:rPr lang="en-US" sz="2400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474350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They are used to help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applications talk to each other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, especially when sending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messages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or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data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from one system to another.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93789" y="604096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But they work in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different ways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.</a:t>
            </a:r>
            <a:endParaRPr lang="en-US" sz="2400" dirty="0"/>
          </a:p>
        </p:txBody>
      </p:sp>
      <p:sp>
        <p:nvSpPr>
          <p:cNvPr id="9" name="Shape 6"/>
          <p:cNvSpPr/>
          <p:nvPr/>
        </p:nvSpPr>
        <p:spPr>
          <a:xfrm>
            <a:off x="793790" y="604096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6626812"/>
            <a:ext cx="347663" cy="347663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270040" y="6602285"/>
            <a:ext cx="184558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3200" b="1" dirty="0">
                <a:solidFill>
                  <a:srgbClr val="504C49"/>
                </a:solidFill>
                <a:ea typeface="Source Serif Pro Bold" pitchFamily="34" charset="-122"/>
                <a:cs typeface="Source Serif Pro Bold" pitchFamily="34" charset="-120"/>
              </a:rPr>
              <a:t>by Ram N Java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9D3F803-8FD7-8DA3-0381-4CACA387F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399" cy="8229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5FD82C0-0A45-EF42-2BB1-472C6F4997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6372" y="7379875"/>
            <a:ext cx="1428949" cy="54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763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0C2A32-B64F-DFC1-3FE4-EC09C9621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18EFE45-4053-A260-8C40-9DB48B352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6372" y="7108374"/>
            <a:ext cx="1428949" cy="54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498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059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  <a:t>What is SNS?</a:t>
            </a:r>
            <a:endParaRPr lang="en-US" sz="6000" dirty="0"/>
          </a:p>
        </p:txBody>
      </p:sp>
      <p:sp>
        <p:nvSpPr>
          <p:cNvPr id="4" name="Shape 1"/>
          <p:cNvSpPr/>
          <p:nvPr/>
        </p:nvSpPr>
        <p:spPr>
          <a:xfrm>
            <a:off x="793790" y="25100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2552581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251007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504C49"/>
                </a:solidFill>
                <a:ea typeface="Platypi Medium" pitchFamily="34" charset="-122"/>
                <a:cs typeface="Platypi Medium" pitchFamily="34" charset="-120"/>
              </a:rPr>
              <a:t>Publish-Subscribe System</a:t>
            </a:r>
            <a:endParaRPr lang="en-US" sz="3200" dirty="0"/>
          </a:p>
        </p:txBody>
      </p:sp>
      <p:sp>
        <p:nvSpPr>
          <p:cNvPr id="7" name="Text 3"/>
          <p:cNvSpPr/>
          <p:nvPr/>
        </p:nvSpPr>
        <p:spPr>
          <a:xfrm>
            <a:off x="1530906" y="335482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One system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sends (publishes)</a:t>
            </a:r>
            <a:r>
              <a:rPr lang="en-US" sz="2400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a message.</a:t>
            </a:r>
            <a:endParaRPr lang="en-US" sz="2400" dirty="0"/>
          </a:p>
        </p:txBody>
      </p:sp>
      <p:sp>
        <p:nvSpPr>
          <p:cNvPr id="8" name="Shape 4"/>
          <p:cNvSpPr/>
          <p:nvPr/>
        </p:nvSpPr>
        <p:spPr>
          <a:xfrm>
            <a:off x="4685467" y="25100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0537" y="2552581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22583" y="25100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504C49"/>
                </a:solidFill>
                <a:ea typeface="Platypi Medium" pitchFamily="34" charset="-122"/>
                <a:cs typeface="Platypi Medium" pitchFamily="34" charset="-120"/>
              </a:rPr>
              <a:t>Multiple Receivers</a:t>
            </a:r>
            <a:endParaRPr lang="en-US" sz="3200" dirty="0"/>
          </a:p>
        </p:txBody>
      </p:sp>
      <p:sp>
        <p:nvSpPr>
          <p:cNvPr id="11" name="Text 6"/>
          <p:cNvSpPr/>
          <p:nvPr/>
        </p:nvSpPr>
        <p:spPr>
          <a:xfrm>
            <a:off x="5422583" y="3000494"/>
            <a:ext cx="351971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Many other systems can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receive (subscribe)</a:t>
            </a:r>
            <a:r>
              <a:rPr lang="en-US" sz="2400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to that message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at the same time</a:t>
            </a:r>
            <a:r>
              <a:rPr lang="en-US" sz="2400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2" name="Shape 7"/>
          <p:cNvSpPr/>
          <p:nvPr/>
        </p:nvSpPr>
        <p:spPr>
          <a:xfrm>
            <a:off x="793790" y="457116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4613672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45711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504C49"/>
                </a:solidFill>
                <a:ea typeface="Platypi Medium" pitchFamily="34" charset="-122"/>
                <a:cs typeface="Platypi Medium" pitchFamily="34" charset="-120"/>
              </a:rPr>
              <a:t>One-to-Many</a:t>
            </a:r>
            <a:endParaRPr lang="en-US" sz="3200" dirty="0"/>
          </a:p>
        </p:txBody>
      </p:sp>
      <p:sp>
        <p:nvSpPr>
          <p:cNvPr id="15" name="Text 9"/>
          <p:cNvSpPr/>
          <p:nvPr/>
        </p:nvSpPr>
        <p:spPr>
          <a:xfrm>
            <a:off x="1530906" y="506158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Like social media - one message goes to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many receivers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.</a:t>
            </a:r>
            <a:endParaRPr lang="en-US" sz="2400" dirty="0"/>
          </a:p>
        </p:txBody>
      </p:sp>
      <p:sp>
        <p:nvSpPr>
          <p:cNvPr id="16" name="Text 10"/>
          <p:cNvSpPr/>
          <p:nvPr/>
        </p:nvSpPr>
        <p:spPr>
          <a:xfrm>
            <a:off x="793790" y="56796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SNS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stands for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Simple Notification Service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.</a:t>
            </a:r>
            <a:endParaRPr lang="en-US" sz="2400" dirty="0"/>
          </a:p>
        </p:txBody>
      </p:sp>
      <p:sp>
        <p:nvSpPr>
          <p:cNvPr id="17" name="Text 11"/>
          <p:cNvSpPr/>
          <p:nvPr/>
        </p:nvSpPr>
        <p:spPr>
          <a:xfrm>
            <a:off x="793790" y="629769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Example: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When you post a photo on social media, all your followers get a notification. That's like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SNS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– one message goes to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many receivers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6352" y="0"/>
            <a:ext cx="4814047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891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  <a:t>What is SQS?</a:t>
            </a:r>
            <a:endParaRPr lang="en-US" sz="6000" dirty="0"/>
          </a:p>
        </p:txBody>
      </p:sp>
      <p:sp>
        <p:nvSpPr>
          <p:cNvPr id="4" name="Shape 1"/>
          <p:cNvSpPr/>
          <p:nvPr/>
        </p:nvSpPr>
        <p:spPr>
          <a:xfrm>
            <a:off x="793790" y="203811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000000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2038112"/>
            <a:ext cx="32683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504C49"/>
                </a:solidFill>
                <a:ea typeface="Platypi Medium" pitchFamily="34" charset="-122"/>
                <a:cs typeface="Platypi Medium" pitchFamily="34" charset="-120"/>
              </a:rPr>
              <a:t>Message Queue System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1303973" y="2528530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Messages are organized in a structured system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1133951" y="311824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000000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31182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504C49"/>
                </a:solidFill>
                <a:ea typeface="Platypi Medium" pitchFamily="34" charset="-122"/>
                <a:cs typeface="Platypi Medium" pitchFamily="34" charset="-120"/>
              </a:rPr>
              <a:t>Waiting Line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1644134" y="3608665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Messages are put in a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queue (a waiting line)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1474232" y="4198382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000000"/>
          </a:solidFill>
          <a:ln/>
        </p:spPr>
      </p:sp>
      <p:sp>
        <p:nvSpPr>
          <p:cNvPr id="11" name="Text 8"/>
          <p:cNvSpPr/>
          <p:nvPr/>
        </p:nvSpPr>
        <p:spPr>
          <a:xfrm>
            <a:off x="1984415" y="4198382"/>
            <a:ext cx="35313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504C49"/>
                </a:solidFill>
                <a:ea typeface="Platypi Medium" pitchFamily="34" charset="-122"/>
                <a:cs typeface="Platypi Medium" pitchFamily="34" charset="-120"/>
              </a:rPr>
              <a:t>One at a Time Processing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1984415" y="4688800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Other systems take messages from the queue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one at a time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3" name="Text 10"/>
          <p:cNvSpPr/>
          <p:nvPr/>
        </p:nvSpPr>
        <p:spPr>
          <a:xfrm>
            <a:off x="793790" y="55336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SQS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stands for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Simple Queue Service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.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793790" y="6151721"/>
            <a:ext cx="87939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Example: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Think of a customer service center. Calls come in and are placed in a queue. Each support agent takes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one call at a time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. </a:t>
            </a:r>
            <a:b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</a:b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That's like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SQS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– messages are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handled one by one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3763" y="800338"/>
            <a:ext cx="7844314" cy="521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40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  <a:t>Key Differences Between SNS and SQS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583763" y="1571625"/>
            <a:ext cx="7976473" cy="5857518"/>
          </a:xfrm>
          <a:prstGeom prst="roundRect">
            <a:avLst>
              <a:gd name="adj" fmla="val 42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91383" y="1579245"/>
            <a:ext cx="7961233" cy="5487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758309" y="1686878"/>
            <a:ext cx="206382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Feature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3163133" y="1686878"/>
            <a:ext cx="2438995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SNS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5943124" y="1686878"/>
            <a:ext cx="2442805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SQS</a:t>
            </a:r>
            <a:endParaRPr lang="en-US" sz="2400" dirty="0"/>
          </a:p>
        </p:txBody>
      </p:sp>
      <p:sp>
        <p:nvSpPr>
          <p:cNvPr id="9" name="Shape 6"/>
          <p:cNvSpPr/>
          <p:nvPr/>
        </p:nvSpPr>
        <p:spPr>
          <a:xfrm>
            <a:off x="591383" y="2128004"/>
            <a:ext cx="7961233" cy="8822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758309" y="2235637"/>
            <a:ext cx="206382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Full Form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3163133" y="2235637"/>
            <a:ext cx="2438995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Simple Notification Service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5943124" y="2235637"/>
            <a:ext cx="2442805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Simple Queue Service</a:t>
            </a:r>
            <a:endParaRPr lang="en-US" sz="2400" dirty="0"/>
          </a:p>
        </p:txBody>
      </p:sp>
      <p:sp>
        <p:nvSpPr>
          <p:cNvPr id="13" name="Shape 10"/>
          <p:cNvSpPr/>
          <p:nvPr/>
        </p:nvSpPr>
        <p:spPr>
          <a:xfrm>
            <a:off x="591383" y="3010257"/>
            <a:ext cx="7961233" cy="8822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758309" y="3117890"/>
            <a:ext cx="206382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Message Model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3163133" y="3117890"/>
            <a:ext cx="2438995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Publish/Subscribe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5943124" y="3117890"/>
            <a:ext cx="2442805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Queue </a:t>
            </a:r>
            <a:b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</a:b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(First In, First Out)</a:t>
            </a:r>
            <a:endParaRPr lang="en-US" sz="2400" dirty="0"/>
          </a:p>
        </p:txBody>
      </p:sp>
      <p:sp>
        <p:nvSpPr>
          <p:cNvPr id="17" name="Shape 14"/>
          <p:cNvSpPr/>
          <p:nvPr/>
        </p:nvSpPr>
        <p:spPr>
          <a:xfrm>
            <a:off x="591383" y="3892510"/>
            <a:ext cx="7961233" cy="8822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758309" y="4000143"/>
            <a:ext cx="206382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Receivers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3163133" y="4000143"/>
            <a:ext cx="2438995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Many can receive the same message</a:t>
            </a:r>
            <a:endParaRPr lang="en-US" sz="2400" dirty="0"/>
          </a:p>
        </p:txBody>
      </p:sp>
      <p:sp>
        <p:nvSpPr>
          <p:cNvPr id="20" name="Text 17"/>
          <p:cNvSpPr/>
          <p:nvPr/>
        </p:nvSpPr>
        <p:spPr>
          <a:xfrm>
            <a:off x="5943124" y="4000143"/>
            <a:ext cx="2442805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One message goes to </a:t>
            </a: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one receiver</a:t>
            </a:r>
            <a:endParaRPr lang="en-US" sz="2400" dirty="0"/>
          </a:p>
        </p:txBody>
      </p:sp>
      <p:sp>
        <p:nvSpPr>
          <p:cNvPr id="21" name="Shape 18"/>
          <p:cNvSpPr/>
          <p:nvPr/>
        </p:nvSpPr>
        <p:spPr>
          <a:xfrm>
            <a:off x="591383" y="4774763"/>
            <a:ext cx="7961233" cy="8822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758309" y="4882396"/>
            <a:ext cx="206382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Use Case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3163133" y="4882396"/>
            <a:ext cx="2438995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Send </a:t>
            </a: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updates or alerts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to many</a:t>
            </a:r>
            <a:endParaRPr lang="en-US" sz="2400" dirty="0"/>
          </a:p>
        </p:txBody>
      </p:sp>
      <p:sp>
        <p:nvSpPr>
          <p:cNvPr id="24" name="Text 21"/>
          <p:cNvSpPr/>
          <p:nvPr/>
        </p:nvSpPr>
        <p:spPr>
          <a:xfrm>
            <a:off x="5943124" y="4882396"/>
            <a:ext cx="2624732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Handle </a:t>
            </a: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tasks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or </a:t>
            </a: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work items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in order</a:t>
            </a:r>
            <a:endParaRPr lang="en-US" sz="2400" dirty="0"/>
          </a:p>
        </p:txBody>
      </p:sp>
      <p:sp>
        <p:nvSpPr>
          <p:cNvPr id="25" name="Shape 22"/>
          <p:cNvSpPr/>
          <p:nvPr/>
        </p:nvSpPr>
        <p:spPr>
          <a:xfrm>
            <a:off x="591383" y="5657017"/>
            <a:ext cx="7961233" cy="8822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758309" y="5764649"/>
            <a:ext cx="206382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Real-time?</a:t>
            </a:r>
            <a:endParaRPr lang="en-US" sz="2400" dirty="0"/>
          </a:p>
        </p:txBody>
      </p:sp>
      <p:sp>
        <p:nvSpPr>
          <p:cNvPr id="27" name="Text 24"/>
          <p:cNvSpPr/>
          <p:nvPr/>
        </p:nvSpPr>
        <p:spPr>
          <a:xfrm>
            <a:off x="3163133" y="5764649"/>
            <a:ext cx="2613304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Yes, sends messages immediately</a:t>
            </a:r>
            <a:endParaRPr lang="en-US" sz="2400" dirty="0"/>
          </a:p>
        </p:txBody>
      </p:sp>
      <p:sp>
        <p:nvSpPr>
          <p:cNvPr id="28" name="Text 25"/>
          <p:cNvSpPr/>
          <p:nvPr/>
        </p:nvSpPr>
        <p:spPr>
          <a:xfrm>
            <a:off x="5943124" y="5764649"/>
            <a:ext cx="2442805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No, messages are </a:t>
            </a: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processed slowly</a:t>
            </a:r>
            <a:endParaRPr lang="en-US" sz="2400" dirty="0"/>
          </a:p>
        </p:txBody>
      </p:sp>
      <p:sp>
        <p:nvSpPr>
          <p:cNvPr id="29" name="Shape 26"/>
          <p:cNvSpPr/>
          <p:nvPr/>
        </p:nvSpPr>
        <p:spPr>
          <a:xfrm>
            <a:off x="591383" y="6539270"/>
            <a:ext cx="7961233" cy="8822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758309" y="6646902"/>
            <a:ext cx="206382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Delivery Method</a:t>
            </a:r>
            <a:endParaRPr lang="en-US" sz="2400" dirty="0"/>
          </a:p>
        </p:txBody>
      </p:sp>
      <p:sp>
        <p:nvSpPr>
          <p:cNvPr id="31" name="Text 28"/>
          <p:cNvSpPr/>
          <p:nvPr/>
        </p:nvSpPr>
        <p:spPr>
          <a:xfrm>
            <a:off x="3163133" y="6646902"/>
            <a:ext cx="2613304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Push (SNS </a:t>
            </a: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pushes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messages to others)</a:t>
            </a:r>
            <a:endParaRPr lang="en-US" sz="2400" dirty="0"/>
          </a:p>
        </p:txBody>
      </p:sp>
      <p:sp>
        <p:nvSpPr>
          <p:cNvPr id="32" name="Text 29"/>
          <p:cNvSpPr/>
          <p:nvPr/>
        </p:nvSpPr>
        <p:spPr>
          <a:xfrm>
            <a:off x="5943124" y="6646902"/>
            <a:ext cx="2442805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Pull (SQS waits for someone to </a:t>
            </a:r>
            <a:r>
              <a:rPr lang="en-US" sz="24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pull</a:t>
            </a: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it)</a:t>
            </a: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721" y="339209"/>
            <a:ext cx="3747373" cy="385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48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  <a:t>When to Use SNS vs SQS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431721" y="1032986"/>
            <a:ext cx="1541978" cy="192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36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  <a:t>When to Use SNS?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31721" y="1515325"/>
            <a:ext cx="6732984" cy="548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Use </a:t>
            </a:r>
            <a:r>
              <a:rPr lang="en-US" sz="20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SNS</a:t>
            </a: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when you want to </a:t>
            </a:r>
            <a:r>
              <a:rPr lang="en-US" sz="20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send a message </a:t>
            </a:r>
          </a:p>
          <a:p>
            <a:pPr marL="0" indent="0" algn="l">
              <a:lnSpc>
                <a:spcPts val="1550"/>
              </a:lnSpc>
              <a:buNone/>
            </a:pPr>
            <a:r>
              <a:rPr lang="en-US" sz="20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to many systems or users</a:t>
            </a:r>
            <a:r>
              <a:rPr lang="en-US" sz="2000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 </a:t>
            </a: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at once. For example: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31721" y="2074092"/>
            <a:ext cx="6732984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Sending alerts to multiple apps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431721" y="2516667"/>
            <a:ext cx="6732984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Notifying different services at the same time</a:t>
            </a:r>
            <a:endParaRPr lang="en-US" sz="20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721" y="3051305"/>
            <a:ext cx="5915291" cy="591529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473315" y="1032986"/>
            <a:ext cx="1541978" cy="192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36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  <a:t>When to Use SQS?</a:t>
            </a:r>
            <a:endParaRPr lang="en-US" sz="3600" dirty="0"/>
          </a:p>
        </p:txBody>
      </p:sp>
      <p:sp>
        <p:nvSpPr>
          <p:cNvPr id="9" name="Text 6"/>
          <p:cNvSpPr/>
          <p:nvPr/>
        </p:nvSpPr>
        <p:spPr>
          <a:xfrm>
            <a:off x="7473315" y="1348978"/>
            <a:ext cx="6732984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Use </a:t>
            </a:r>
            <a:r>
              <a:rPr lang="en-US" sz="20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SQS</a:t>
            </a: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 when you want to </a:t>
            </a:r>
            <a:r>
              <a:rPr lang="en-US" sz="20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process tasks one by one</a:t>
            </a: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, </a:t>
            </a:r>
            <a:b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</a:b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in the right order. For example: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7473315" y="1872121"/>
            <a:ext cx="6732984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Handling customer orders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473315" y="2150174"/>
            <a:ext cx="6732984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Processing image uploads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465695" y="2428227"/>
            <a:ext cx="6732984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Running background jobs</a:t>
            </a:r>
            <a:endParaRPr lang="en-US" sz="200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051305"/>
            <a:ext cx="6732984" cy="366938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431721" y="9244013"/>
            <a:ext cx="13766959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Can You Use Both Together?</a:t>
            </a:r>
            <a:endParaRPr lang="en-US" sz="2000" dirty="0"/>
          </a:p>
        </p:txBody>
      </p:sp>
      <p:sp>
        <p:nvSpPr>
          <p:cNvPr id="15" name="Text 11"/>
          <p:cNvSpPr/>
          <p:nvPr/>
        </p:nvSpPr>
        <p:spPr>
          <a:xfrm>
            <a:off x="431721" y="9580007"/>
            <a:ext cx="13766959" cy="197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Yes! You can connect </a:t>
            </a:r>
            <a:r>
              <a:rPr lang="en-US" sz="2000" b="1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SNS to SQS</a:t>
            </a:r>
            <a:r>
              <a:rPr lang="en-US" sz="20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. SNS can send messages to an SQS queue, and then other apps can process them one by one.</a:t>
            </a:r>
            <a:endParaRPr lang="en-US" sz="2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4354" y="611267"/>
            <a:ext cx="5557480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5400" dirty="0">
                <a:solidFill>
                  <a:srgbClr val="201B18"/>
                </a:solidFill>
                <a:ea typeface="Platypi Medium" pitchFamily="34" charset="-122"/>
                <a:cs typeface="Platypi Medium" pitchFamily="34" charset="-120"/>
              </a:rPr>
              <a:t>Summary</a:t>
            </a:r>
            <a:endParaRPr lang="en-US" sz="5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347" y="1639372"/>
            <a:ext cx="1251942" cy="1636514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5048" y="2474357"/>
            <a:ext cx="312539" cy="39064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9009578" y="2039422"/>
            <a:ext cx="338447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200" dirty="0">
                <a:solidFill>
                  <a:srgbClr val="504C49"/>
                </a:solidFill>
                <a:ea typeface="Platypi Medium" pitchFamily="34" charset="-122"/>
                <a:cs typeface="Platypi Medium" pitchFamily="34" charset="-120"/>
              </a:rPr>
              <a:t>AWS Messaging Services</a:t>
            </a:r>
            <a:endParaRPr lang="en-US" sz="3200" dirty="0"/>
          </a:p>
        </p:txBody>
      </p:sp>
      <p:sp>
        <p:nvSpPr>
          <p:cNvPr id="7" name="Text 2"/>
          <p:cNvSpPr/>
          <p:nvPr/>
        </p:nvSpPr>
        <p:spPr>
          <a:xfrm>
            <a:off x="9009578" y="2520077"/>
            <a:ext cx="3658314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Tools for application communication</a:t>
            </a:r>
            <a:endParaRPr lang="en-US" sz="2400" dirty="0"/>
          </a:p>
        </p:txBody>
      </p:sp>
      <p:sp>
        <p:nvSpPr>
          <p:cNvPr id="8" name="Shape 3"/>
          <p:cNvSpPr/>
          <p:nvPr/>
        </p:nvSpPr>
        <p:spPr>
          <a:xfrm>
            <a:off x="8842772" y="3288387"/>
            <a:ext cx="4954191" cy="15240"/>
          </a:xfrm>
          <a:prstGeom prst="roundRect">
            <a:avLst>
              <a:gd name="adj" fmla="val 218799"/>
            </a:avLst>
          </a:prstGeom>
          <a:solidFill>
            <a:srgbClr val="D8D4D4"/>
          </a:solidFill>
          <a:ln/>
        </p:spPr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9316" y="3331369"/>
            <a:ext cx="2504003" cy="1636514"/>
          </a:xfrm>
          <a:prstGeom prst="rect">
            <a:avLst/>
          </a:prstGeom>
        </p:spPr>
      </p:pic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04929" y="3954304"/>
            <a:ext cx="312539" cy="39064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9635609" y="3731419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200" dirty="0">
                <a:solidFill>
                  <a:srgbClr val="504C49"/>
                </a:solidFill>
                <a:ea typeface="Platypi Medium" pitchFamily="34" charset="-122"/>
                <a:cs typeface="Platypi Medium" pitchFamily="34" charset="-120"/>
              </a:rPr>
              <a:t>SNS</a:t>
            </a:r>
            <a:endParaRPr lang="en-US" sz="3200" dirty="0"/>
          </a:p>
        </p:txBody>
      </p:sp>
      <p:sp>
        <p:nvSpPr>
          <p:cNvPr id="12" name="Text 5"/>
          <p:cNvSpPr/>
          <p:nvPr/>
        </p:nvSpPr>
        <p:spPr>
          <a:xfrm>
            <a:off x="9635609" y="4212074"/>
            <a:ext cx="3686770" cy="355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Send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one message to many receivers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3" name="Shape 6"/>
          <p:cNvSpPr/>
          <p:nvPr/>
        </p:nvSpPr>
        <p:spPr>
          <a:xfrm>
            <a:off x="9468802" y="4980384"/>
            <a:ext cx="4328160" cy="15240"/>
          </a:xfrm>
          <a:prstGeom prst="roundRect">
            <a:avLst>
              <a:gd name="adj" fmla="val 218799"/>
            </a:avLst>
          </a:prstGeom>
          <a:solidFill>
            <a:srgbClr val="D8D4D4"/>
          </a:solidFill>
          <a:ln/>
        </p:spPr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83285" y="5023366"/>
            <a:ext cx="3756065" cy="1636514"/>
          </a:xfrm>
          <a:prstGeom prst="rect">
            <a:avLst/>
          </a:prstGeom>
        </p:spPr>
      </p:pic>
      <p:pic>
        <p:nvPicPr>
          <p:cNvPr id="15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05048" y="5646301"/>
            <a:ext cx="312539" cy="390644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10261640" y="5245656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3200" dirty="0">
                <a:solidFill>
                  <a:srgbClr val="504C49"/>
                </a:solidFill>
                <a:ea typeface="Platypi Medium" pitchFamily="34" charset="-122"/>
                <a:cs typeface="Platypi Medium" pitchFamily="34" charset="-120"/>
              </a:rPr>
              <a:t>SQS</a:t>
            </a:r>
            <a:endParaRPr lang="en-US" sz="3200" dirty="0"/>
          </a:p>
        </p:txBody>
      </p:sp>
      <p:sp>
        <p:nvSpPr>
          <p:cNvPr id="17" name="Text 8"/>
          <p:cNvSpPr/>
          <p:nvPr/>
        </p:nvSpPr>
        <p:spPr>
          <a:xfrm>
            <a:off x="10261639" y="5726311"/>
            <a:ext cx="3756065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Send </a:t>
            </a: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many messages to be handled one by one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8" name="Text 9"/>
          <p:cNvSpPr/>
          <p:nvPr/>
        </p:nvSpPr>
        <p:spPr>
          <a:xfrm>
            <a:off x="6264354" y="6909911"/>
            <a:ext cx="7588091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  <a:t>Both are great tools, and your choice depends on </a:t>
            </a:r>
            <a:br>
              <a:rPr lang="en-US" sz="2400" dirty="0">
                <a:solidFill>
                  <a:srgbClr val="504C49"/>
                </a:solidFill>
                <a:ea typeface="Source Serif Pro" pitchFamily="34" charset="-122"/>
                <a:cs typeface="Source Serif Pro" pitchFamily="34" charset="-120"/>
              </a:rPr>
            </a:br>
            <a:r>
              <a:rPr lang="en-US" sz="2400" b="1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how your app needs to handle messages</a:t>
            </a:r>
            <a:r>
              <a:rPr lang="en-US" sz="2400" dirty="0">
                <a:solidFill>
                  <a:srgbClr val="FF0000"/>
                </a:solidFill>
                <a:ea typeface="Source Serif Pro" pitchFamily="34" charset="-122"/>
                <a:cs typeface="Source Serif Pro" pitchFamily="34" charset="-120"/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502</Words>
  <Application>Microsoft Office PowerPoint</Application>
  <PresentationFormat>Custom</PresentationFormat>
  <Paragraphs>75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Platypi Medium</vt:lpstr>
      <vt:lpstr>Arial</vt:lpstr>
      <vt:lpstr>Source Serif Pro</vt:lpstr>
      <vt:lpstr>Wingdings</vt:lpstr>
      <vt:lpstr>Source Serif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Ramesh N</cp:lastModifiedBy>
  <cp:revision>28</cp:revision>
  <dcterms:created xsi:type="dcterms:W3CDTF">2025-04-22T02:19:50Z</dcterms:created>
  <dcterms:modified xsi:type="dcterms:W3CDTF">2025-05-03T02:58:46Z</dcterms:modified>
</cp:coreProperties>
</file>